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5"/>
  </p:notesMasterIdLst>
  <p:handoutMasterIdLst>
    <p:handoutMasterId r:id="rId36"/>
  </p:handoutMasterIdLst>
  <p:sldIdLst>
    <p:sldId id="547" r:id="rId2"/>
    <p:sldId id="550" r:id="rId3"/>
    <p:sldId id="746" r:id="rId4"/>
    <p:sldId id="748" r:id="rId5"/>
    <p:sldId id="777" r:id="rId6"/>
    <p:sldId id="779" r:id="rId7"/>
    <p:sldId id="778" r:id="rId8"/>
    <p:sldId id="787" r:id="rId9"/>
    <p:sldId id="781" r:id="rId10"/>
    <p:sldId id="788" r:id="rId11"/>
    <p:sldId id="789" r:id="rId12"/>
    <p:sldId id="786" r:id="rId13"/>
    <p:sldId id="790" r:id="rId14"/>
    <p:sldId id="791" r:id="rId15"/>
    <p:sldId id="784" r:id="rId16"/>
    <p:sldId id="785" r:id="rId17"/>
    <p:sldId id="793" r:id="rId18"/>
    <p:sldId id="794" r:id="rId19"/>
    <p:sldId id="795" r:id="rId20"/>
    <p:sldId id="796" r:id="rId21"/>
    <p:sldId id="797" r:id="rId22"/>
    <p:sldId id="798" r:id="rId23"/>
    <p:sldId id="792" r:id="rId24"/>
    <p:sldId id="799" r:id="rId25"/>
    <p:sldId id="562" r:id="rId26"/>
    <p:sldId id="801" r:id="rId27"/>
    <p:sldId id="802" r:id="rId28"/>
    <p:sldId id="803" r:id="rId29"/>
    <p:sldId id="800" r:id="rId30"/>
    <p:sldId id="554" r:id="rId31"/>
    <p:sldId id="745" r:id="rId32"/>
    <p:sldId id="552" r:id="rId33"/>
    <p:sldId id="553" r:id="rId3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46"/>
            <p14:sldId id="748"/>
            <p14:sldId id="777"/>
            <p14:sldId id="779"/>
            <p14:sldId id="778"/>
            <p14:sldId id="787"/>
            <p14:sldId id="781"/>
            <p14:sldId id="788"/>
            <p14:sldId id="789"/>
            <p14:sldId id="786"/>
            <p14:sldId id="790"/>
            <p14:sldId id="791"/>
            <p14:sldId id="784"/>
            <p14:sldId id="785"/>
            <p14:sldId id="793"/>
            <p14:sldId id="794"/>
            <p14:sldId id="795"/>
            <p14:sldId id="796"/>
            <p14:sldId id="797"/>
            <p14:sldId id="798"/>
            <p14:sldId id="792"/>
            <p14:sldId id="799"/>
            <p14:sldId id="562"/>
            <p14:sldId id="801"/>
            <p14:sldId id="802"/>
            <p14:sldId id="803"/>
            <p14:sldId id="800"/>
            <p14:sldId id="554"/>
            <p14:sldId id="745"/>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92" d="100"/>
          <a:sy n="92" d="100"/>
        </p:scale>
        <p:origin x="-40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53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2020-09-30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9/30/2020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8</a:t>
            </a:fld>
            <a:endParaRPr lang="en-CA"/>
          </a:p>
        </p:txBody>
      </p:sp>
    </p:spTree>
    <p:extLst>
      <p:ext uri="{BB962C8B-B14F-4D97-AF65-F5344CB8AC3E}">
        <p14:creationId xmlns:p14="http://schemas.microsoft.com/office/powerpoint/2010/main" val="1928680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Using the debugger</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9.png"/><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9.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0.xml"/><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6.wav"/><Relationship Id="rId7" Type="http://schemas.openxmlformats.org/officeDocument/2006/relationships/image" Target="../media/image29.png"/><Relationship Id="rId2" Type="http://schemas.microsoft.com/office/2007/relationships/media" Target="../media/media26.wav"/><Relationship Id="rId1" Type="http://schemas.openxmlformats.org/officeDocument/2006/relationships/tags" Target="../tags/tag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7" Type="http://schemas.openxmlformats.org/officeDocument/2006/relationships/image" Target="../media/image9.png"/><Relationship Id="rId2" Type="http://schemas.microsoft.com/office/2007/relationships/media" Target="../media/media27.wav"/><Relationship Id="rId1" Type="http://schemas.openxmlformats.org/officeDocument/2006/relationships/tags" Target="../tags/tag22.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9.pn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Debugging</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7759"/>
    </mc:Choice>
    <mc:Fallback xmlns="">
      <p:transition spd="slow" advTm="1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2780928"/>
            <a:ext cx="3581400" cy="1524000"/>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554770" y="4303487"/>
            <a:ext cx="6626014"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Relevant controls</a:t>
            </a:r>
            <a:endParaRPr lang="en-CA" dirty="0"/>
          </a:p>
        </p:txBody>
      </p:sp>
      <p:sp>
        <p:nvSpPr>
          <p:cNvPr id="10" name="Oval 9"/>
          <p:cNvSpPr/>
          <p:nvPr/>
        </p:nvSpPr>
        <p:spPr>
          <a:xfrm>
            <a:off x="3655948" y="3532715"/>
            <a:ext cx="916051"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267263" y="3581076"/>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1907704" y="3203684"/>
            <a:ext cx="1770036" cy="369332"/>
          </a:xfrm>
          <a:prstGeom prst="rect">
            <a:avLst/>
          </a:prstGeom>
          <a:solidFill>
            <a:schemeClr val="bg1"/>
          </a:solidFill>
          <a:effectLst>
            <a:softEdge rad="63500"/>
          </a:effectLst>
        </p:spPr>
        <p:txBody>
          <a:bodyPr wrap="none" rtlCol="0">
            <a:spAutoFit/>
          </a:bodyPr>
          <a:lstStyle/>
          <a:p>
            <a:r>
              <a:rPr lang="en-US" dirty="0" smtClean="0">
                <a:solidFill>
                  <a:srgbClr val="FF0000"/>
                </a:solidFill>
                <a:latin typeface="Georgia" panose="02040502050405020303" pitchFamily="18" charset="0"/>
              </a:rPr>
              <a:t>Stop debugging</a:t>
            </a:r>
            <a:endParaRPr lang="en-CA" dirty="0">
              <a:solidFill>
                <a:srgbClr val="FF0000"/>
              </a:solidFill>
              <a:latin typeface="Georgia" panose="02040502050405020303" pitchFamily="18" charset="0"/>
            </a:endParaRPr>
          </a:p>
        </p:txBody>
      </p:sp>
      <p:sp>
        <p:nvSpPr>
          <p:cNvPr id="18" name="Rectangle 17"/>
          <p:cNvSpPr/>
          <p:nvPr/>
        </p:nvSpPr>
        <p:spPr>
          <a:xfrm>
            <a:off x="6145785" y="2204864"/>
            <a:ext cx="448816" cy="2187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3675297" y="3933056"/>
            <a:ext cx="1976823" cy="369332"/>
          </a:xfrm>
          <a:prstGeom prst="rect">
            <a:avLst/>
          </a:prstGeom>
          <a:solidFill>
            <a:schemeClr val="bg1"/>
          </a:solidFill>
          <a:effectLst>
            <a:softEdge rad="63500"/>
          </a:effectLst>
        </p:spPr>
        <p:txBody>
          <a:bodyPr wrap="none" rtlCol="0">
            <a:spAutoFit/>
          </a:bodyPr>
          <a:lstStyle/>
          <a:p>
            <a:r>
              <a:rPr lang="en-US" dirty="0">
                <a:solidFill>
                  <a:srgbClr val="FF0000"/>
                </a:solidFill>
                <a:latin typeface="Georgia" panose="02040502050405020303" pitchFamily="18" charset="0"/>
              </a:rPr>
              <a:t>Stepping controls</a:t>
            </a:r>
            <a:endParaRPr lang="en-CA" dirty="0">
              <a:solidFill>
                <a:srgbClr val="FF0000"/>
              </a:solidFill>
              <a:latin typeface="Georgia" panose="02040502050405020303"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53941273"/>
      </p:ext>
    </p:extLst>
  </p:cSld>
  <p:clrMapOvr>
    <a:masterClrMapping/>
  </p:clrMapOvr>
  <mc:AlternateContent xmlns:mc="http://schemas.openxmlformats.org/markup-compatibility/2006" xmlns:p14="http://schemas.microsoft.com/office/powerpoint/2010/main">
    <mc:Choice Requires="p14">
      <p:transition spd="slow" p14:dur="2000" advTm="29134"/>
    </mc:Choice>
    <mc:Fallback xmlns="">
      <p:transition spd="slow" advTm="2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0" grpId="0" animBg="1"/>
      <p:bldP spid="12" grpId="0" animBg="1"/>
      <p:bldP spid="12" grpId="1" animBg="1"/>
      <p:bldP spid="13" grpId="0" animBg="1"/>
      <p:bldP spid="13" grpId="1"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2276872"/>
            <a:ext cx="38100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554770" y="4303487"/>
            <a:ext cx="6626014"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a:t>Logging with high-low</a:t>
            </a:r>
            <a:endParaRPr lang="en-CA" dirty="0"/>
          </a:p>
        </p:txBody>
      </p:sp>
      <p:sp>
        <p:nvSpPr>
          <p:cNvPr id="5" name="TextBox 4"/>
          <p:cNvSpPr txBox="1"/>
          <p:nvPr/>
        </p:nvSpPr>
        <p:spPr>
          <a:xfrm>
            <a:off x="5148064" y="2132856"/>
            <a:ext cx="1545616" cy="400110"/>
          </a:xfrm>
          <a:prstGeom prst="rect">
            <a:avLst/>
          </a:prstGeom>
          <a:solidFill>
            <a:schemeClr val="bg1"/>
          </a:solidFill>
          <a:effectLst>
            <a:softEdge rad="63500"/>
          </a:effectLst>
        </p:spPr>
        <p:txBody>
          <a:bodyPr wrap="none" rtlCol="0">
            <a:spAutoFit/>
          </a:bodyPr>
          <a:lstStyle/>
          <a:p>
            <a:r>
              <a:rPr lang="en-US" sz="2000" dirty="0" smtClean="0">
                <a:solidFill>
                  <a:srgbClr val="FF0000"/>
                </a:solidFill>
                <a:latin typeface="Georgia" panose="02040502050405020303" pitchFamily="18" charset="0"/>
              </a:rPr>
              <a:t>Step Return</a:t>
            </a:r>
            <a:endParaRPr lang="en-CA" sz="2000" dirty="0">
              <a:solidFill>
                <a:srgbClr val="FF0000"/>
              </a:solidFill>
              <a:latin typeface="Georgia" panose="02040502050405020303" pitchFamily="18" charset="0"/>
            </a:endParaRPr>
          </a:p>
        </p:txBody>
      </p:sp>
      <p:sp>
        <p:nvSpPr>
          <p:cNvPr id="16" name="Rectangle 15"/>
          <p:cNvSpPr/>
          <p:nvPr/>
        </p:nvSpPr>
        <p:spPr>
          <a:xfrm>
            <a:off x="1402370" y="6442216"/>
            <a:ext cx="6626014"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2339752" y="2276872"/>
            <a:ext cx="1226618" cy="400110"/>
          </a:xfrm>
          <a:prstGeom prst="rect">
            <a:avLst/>
          </a:prstGeom>
          <a:solidFill>
            <a:schemeClr val="bg1"/>
          </a:solidFill>
          <a:effectLst>
            <a:softEdge rad="63500"/>
          </a:effectLst>
        </p:spPr>
        <p:txBody>
          <a:bodyPr wrap="none" rtlCol="0">
            <a:spAutoFit/>
          </a:bodyPr>
          <a:lstStyle/>
          <a:p>
            <a:r>
              <a:rPr lang="en-US" sz="2000" dirty="0" smtClean="0">
                <a:solidFill>
                  <a:srgbClr val="FF0000"/>
                </a:solidFill>
                <a:latin typeface="Georgia" panose="02040502050405020303" pitchFamily="18" charset="0"/>
              </a:rPr>
              <a:t>Step Into</a:t>
            </a:r>
            <a:endParaRPr lang="en-CA" sz="2000" dirty="0">
              <a:solidFill>
                <a:srgbClr val="FF0000"/>
              </a:solidFill>
              <a:latin typeface="Georgia" panose="02040502050405020303" pitchFamily="18" charset="0"/>
            </a:endParaRPr>
          </a:p>
        </p:txBody>
      </p:sp>
      <p:sp>
        <p:nvSpPr>
          <p:cNvPr id="21" name="TextBox 20"/>
          <p:cNvSpPr txBox="1"/>
          <p:nvPr/>
        </p:nvSpPr>
        <p:spPr>
          <a:xfrm>
            <a:off x="3707904" y="3429000"/>
            <a:ext cx="1295547" cy="400110"/>
          </a:xfrm>
          <a:prstGeom prst="rect">
            <a:avLst/>
          </a:prstGeom>
          <a:solidFill>
            <a:schemeClr val="bg1"/>
          </a:solidFill>
          <a:effectLst>
            <a:softEdge rad="63500"/>
          </a:effectLst>
        </p:spPr>
        <p:txBody>
          <a:bodyPr wrap="none" rtlCol="0">
            <a:spAutoFit/>
          </a:bodyPr>
          <a:lstStyle/>
          <a:p>
            <a:r>
              <a:rPr lang="en-US" sz="2000" dirty="0" smtClean="0">
                <a:solidFill>
                  <a:srgbClr val="FF0000"/>
                </a:solidFill>
                <a:latin typeface="Georgia" panose="02040502050405020303" pitchFamily="18" charset="0"/>
              </a:rPr>
              <a:t>Step Over</a:t>
            </a:r>
            <a:endParaRPr lang="en-CA" sz="2000" dirty="0">
              <a:solidFill>
                <a:srgbClr val="FF0000"/>
              </a:solidFill>
              <a:latin typeface="Georgia" panose="02040502050405020303"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06217262"/>
      </p:ext>
    </p:extLst>
  </p:cSld>
  <p:clrMapOvr>
    <a:masterClrMapping/>
  </p:clrMapOvr>
  <mc:AlternateContent xmlns:mc="http://schemas.openxmlformats.org/markup-compatibility/2006" xmlns:p14="http://schemas.microsoft.com/office/powerpoint/2010/main">
    <mc:Choice Requires="p14">
      <p:transition spd="slow" p14:dur="2000" advTm="34086"/>
    </mc:Choice>
    <mc:Fallback xmlns="">
      <p:transition spd="slow" advTm="3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Into</a:t>
            </a:r>
            <a:endParaRPr lang="en-CA" dirty="0"/>
          </a:p>
        </p:txBody>
      </p:sp>
      <p:sp>
        <p:nvSpPr>
          <p:cNvPr id="3" name="Content Placeholder 2"/>
          <p:cNvSpPr>
            <a:spLocks noGrp="1"/>
          </p:cNvSpPr>
          <p:nvPr>
            <p:ph idx="1"/>
          </p:nvPr>
        </p:nvSpPr>
        <p:spPr/>
        <p:txBody>
          <a:bodyPr/>
          <a:lstStyle/>
          <a:p>
            <a:r>
              <a:rPr lang="en-US" dirty="0" smtClean="0"/>
              <a:t>The Step Into (F5)</a:t>
            </a:r>
          </a:p>
          <a:p>
            <a:pPr lvl="1"/>
            <a:r>
              <a:rPr lang="en-US" dirty="0" smtClean="0"/>
              <a:t>Executes the next statement,</a:t>
            </a:r>
          </a:p>
          <a:p>
            <a:pPr marL="457200" lvl="1" indent="0">
              <a:buNone/>
            </a:pPr>
            <a:r>
              <a:rPr lang="en-US" dirty="0"/>
              <a:t>	</a:t>
            </a:r>
            <a:r>
              <a:rPr lang="en-US" dirty="0" smtClean="0"/>
              <a:t>	unless there is one or more function calls</a:t>
            </a:r>
          </a:p>
          <a:p>
            <a:pPr lvl="1"/>
            <a:r>
              <a:rPr lang="en-US" dirty="0" smtClean="0"/>
              <a:t>If there is one or more function calls in the next statement,</a:t>
            </a:r>
          </a:p>
          <a:p>
            <a:pPr marL="457200" lvl="1" indent="0">
              <a:buNone/>
            </a:pPr>
            <a:r>
              <a:rPr lang="en-US" dirty="0"/>
              <a:t>	</a:t>
            </a:r>
            <a:r>
              <a:rPr lang="en-US" dirty="0" smtClean="0"/>
              <a:t>	step into executing the next function call</a:t>
            </a:r>
          </a:p>
          <a:p>
            <a:pPr lvl="2"/>
            <a:r>
              <a:rPr lang="en-US" dirty="0" smtClean="0"/>
              <a:t>Note, it will not step into any function call in the standard library,</a:t>
            </a:r>
          </a:p>
          <a:p>
            <a:pPr marL="914400" lvl="2" indent="0">
              <a:buNone/>
            </a:pPr>
            <a:r>
              <a:rPr lang="en-US" dirty="0" smtClean="0"/>
              <a:t>	</a:t>
            </a:r>
            <a:r>
              <a:rPr lang="en-US" dirty="0"/>
              <a:t>	</a:t>
            </a:r>
            <a:r>
              <a:rPr lang="en-US" dirty="0" smtClean="0"/>
              <a:t>only your functions you authored in Eclipse</a:t>
            </a:r>
          </a:p>
          <a:p>
            <a:pPr marL="0" indent="0">
              <a:buNone/>
            </a:pPr>
            <a:r>
              <a:rPr lang="en-US" dirty="0" smtClean="0">
                <a:latin typeface="Consolas" panose="020B0609020204030204" pitchFamily="49" charset="0"/>
              </a:rPr>
              <a:t>		</a:t>
            </a:r>
            <a:endParaRPr lang="en-US" dirty="0" smtClean="0"/>
          </a:p>
        </p:txBody>
      </p:sp>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22" r="62650"/>
          <a:stretch/>
        </p:blipFill>
        <p:spPr bwMode="auto">
          <a:xfrm>
            <a:off x="3564082" y="4221088"/>
            <a:ext cx="1361210" cy="1381125"/>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39750702"/>
      </p:ext>
    </p:extLst>
  </p:cSld>
  <p:clrMapOvr>
    <a:masterClrMapping/>
  </p:clrMapOvr>
  <mc:AlternateContent xmlns:mc="http://schemas.openxmlformats.org/markup-compatibility/2006" xmlns:p14="http://schemas.microsoft.com/office/powerpoint/2010/main">
    <mc:Choice Requires="p14">
      <p:transition spd="slow" p14:dur="2000" advTm="44818"/>
    </mc:Choice>
    <mc:Fallback xmlns="">
      <p:transition spd="slow" advTm="4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Over</a:t>
            </a:r>
            <a:endParaRPr lang="en-CA" dirty="0"/>
          </a:p>
        </p:txBody>
      </p:sp>
      <p:sp>
        <p:nvSpPr>
          <p:cNvPr id="3" name="Content Placeholder 2"/>
          <p:cNvSpPr>
            <a:spLocks noGrp="1"/>
          </p:cNvSpPr>
          <p:nvPr>
            <p:ph idx="1"/>
          </p:nvPr>
        </p:nvSpPr>
        <p:spPr/>
        <p:txBody>
          <a:bodyPr/>
          <a:lstStyle/>
          <a:p>
            <a:r>
              <a:rPr lang="en-US" dirty="0" smtClean="0"/>
              <a:t>The Step Over (F6)</a:t>
            </a:r>
          </a:p>
          <a:p>
            <a:pPr lvl="1"/>
            <a:r>
              <a:rPr lang="en-US" dirty="0" smtClean="0"/>
              <a:t>Executes the next statement</a:t>
            </a:r>
          </a:p>
          <a:p>
            <a:pPr lvl="1"/>
            <a:r>
              <a:rPr lang="en-US" dirty="0" smtClean="0"/>
              <a:t>All function calls are made, but you simply see the result</a:t>
            </a:r>
          </a:p>
          <a:p>
            <a:pPr lvl="1"/>
            <a:r>
              <a:rPr lang="en-US" dirty="0" smtClean="0"/>
              <a:t>If there are no function calls, Step Over is equivalent to Step Into</a:t>
            </a:r>
            <a:endParaRPr lang="en-US" dirty="0"/>
          </a:p>
          <a:p>
            <a:pPr lvl="1"/>
            <a:endParaRPr lang="en-US" dirty="0" smtClean="0"/>
          </a:p>
          <a:p>
            <a:pPr lvl="1"/>
            <a:endParaRPr lang="en-US" dirty="0"/>
          </a:p>
          <a:p>
            <a:pPr lvl="1"/>
            <a:endParaRPr lang="en-US" dirty="0" smtClean="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1843" r="32430"/>
          <a:stretch/>
        </p:blipFill>
        <p:spPr bwMode="auto">
          <a:xfrm>
            <a:off x="3563888" y="4221088"/>
            <a:ext cx="1361210" cy="1381125"/>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76382761"/>
      </p:ext>
    </p:extLst>
  </p:cSld>
  <p:clrMapOvr>
    <a:masterClrMapping/>
  </p:clrMapOvr>
  <mc:AlternateContent xmlns:mc="http://schemas.openxmlformats.org/markup-compatibility/2006" xmlns:p14="http://schemas.microsoft.com/office/powerpoint/2010/main">
    <mc:Choice Requires="p14">
      <p:transition spd="slow" p14:dur="2000" advTm="34622"/>
    </mc:Choice>
    <mc:Fallback xmlns="">
      <p:transition spd="slow" advTm="3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Return</a:t>
            </a:r>
            <a:endParaRPr lang="en-CA" dirty="0"/>
          </a:p>
        </p:txBody>
      </p:sp>
      <p:sp>
        <p:nvSpPr>
          <p:cNvPr id="3" name="Content Placeholder 2"/>
          <p:cNvSpPr>
            <a:spLocks noGrp="1"/>
          </p:cNvSpPr>
          <p:nvPr>
            <p:ph idx="1"/>
          </p:nvPr>
        </p:nvSpPr>
        <p:spPr/>
        <p:txBody>
          <a:bodyPr/>
          <a:lstStyle/>
          <a:p>
            <a:r>
              <a:rPr lang="en-US" dirty="0" smtClean="0"/>
              <a:t>The Step Return (F6)</a:t>
            </a:r>
          </a:p>
          <a:p>
            <a:pPr lvl="1"/>
            <a:r>
              <a:rPr lang="en-US" dirty="0" smtClean="0"/>
              <a:t>Finishes executing the current function and returns to the statement that contains the call to this function</a:t>
            </a:r>
          </a:p>
          <a:p>
            <a:pPr lvl="1"/>
            <a:r>
              <a:rPr lang="en-US" dirty="0" smtClean="0"/>
              <a:t>Thus button is inactive when in </a:t>
            </a:r>
            <a:r>
              <a:rPr lang="en-US" dirty="0" smtClean="0">
                <a:latin typeface="Consolas" panose="020B0609020204030204" pitchFamily="49" charset="0"/>
              </a:rPr>
              <a:t>main()</a:t>
            </a:r>
          </a:p>
          <a:p>
            <a:pPr marL="457200" lvl="1" indent="0">
              <a:buNone/>
            </a:pPr>
            <a:endParaRPr lang="en-US" dirty="0" smtClean="0"/>
          </a:p>
          <a:p>
            <a:pPr lvl="1"/>
            <a:endParaRPr lang="en-US" dirty="0"/>
          </a:p>
          <a:p>
            <a:pPr lvl="1"/>
            <a:endParaRPr lang="en-US" dirty="0" smtClean="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0752" r="3521"/>
          <a:stretch/>
        </p:blipFill>
        <p:spPr bwMode="auto">
          <a:xfrm>
            <a:off x="3563888" y="4221088"/>
            <a:ext cx="1361210" cy="1381125"/>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4221088"/>
            <a:ext cx="13335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0557434"/>
      </p:ext>
    </p:extLst>
  </p:cSld>
  <p:clrMapOvr>
    <a:masterClrMapping/>
  </p:clrMapOvr>
  <mc:AlternateContent xmlns:mc="http://schemas.openxmlformats.org/markup-compatibility/2006" xmlns:p14="http://schemas.microsoft.com/office/powerpoint/2010/main">
    <mc:Choice Requires="p14">
      <p:transition spd="slow" p14:dur="2000" advTm="32176"/>
    </mc:Choice>
    <mc:Fallback xmlns="">
      <p:transition spd="slow" advTm="3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through code</a:t>
            </a:r>
            <a:endParaRPr lang="en-CA" dirty="0"/>
          </a:p>
        </p:txBody>
      </p:sp>
      <p:sp>
        <p:nvSpPr>
          <p:cNvPr id="3" name="Content Placeholder 2"/>
          <p:cNvSpPr>
            <a:spLocks noGrp="1"/>
          </p:cNvSpPr>
          <p:nvPr>
            <p:ph idx="1"/>
          </p:nvPr>
        </p:nvSpPr>
        <p:spPr/>
        <p:txBody>
          <a:bodyPr/>
          <a:lstStyle/>
          <a:p>
            <a:r>
              <a:rPr lang="en-US" dirty="0" smtClean="0"/>
              <a:t>The Resume button continues execution until either:</a:t>
            </a:r>
          </a:p>
          <a:p>
            <a:pPr lvl="1"/>
            <a:r>
              <a:rPr lang="en-US" dirty="0" smtClean="0"/>
              <a:t>The program finishes</a:t>
            </a:r>
          </a:p>
          <a:p>
            <a:pPr lvl="1"/>
            <a:r>
              <a:rPr lang="en-US" dirty="0" smtClean="0"/>
              <a:t>A breakpoint is reached</a:t>
            </a:r>
          </a:p>
          <a:p>
            <a:pPr marL="457200" lvl="1" indent="0">
              <a:buNone/>
            </a:pPr>
            <a:r>
              <a:rPr lang="en-US" dirty="0"/>
              <a:t>	</a:t>
            </a:r>
            <a:r>
              <a:rPr lang="en-US" dirty="0" smtClean="0"/>
              <a:t>…and a few other features</a:t>
            </a:r>
            <a:endParaRPr lang="en-CA"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3554241"/>
            <a:ext cx="3581400" cy="1524000"/>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54770" y="5076800"/>
            <a:ext cx="6626014"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2812635" y="4336667"/>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145785" y="2978177"/>
            <a:ext cx="448816" cy="2187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25761988"/>
      </p:ext>
    </p:extLst>
  </p:cSld>
  <p:clrMapOvr>
    <a:masterClrMapping/>
  </p:clrMapOvr>
  <mc:AlternateContent xmlns:mc="http://schemas.openxmlformats.org/markup-compatibility/2006" xmlns:p14="http://schemas.microsoft.com/office/powerpoint/2010/main">
    <mc:Choice Requires="p14">
      <p:transition spd="slow" p14:dur="2000" advTm="33798"/>
    </mc:Choice>
    <mc:Fallback xmlns="">
      <p:transition spd="slow" advTm="3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through code</a:t>
            </a:r>
            <a:endParaRPr lang="en-CA" dirty="0"/>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813" y="1527770"/>
            <a:ext cx="6810375"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1017991"/>
      </p:ext>
    </p:extLst>
  </p:cSld>
  <p:clrMapOvr>
    <a:masterClrMapping/>
  </p:clrMapOvr>
  <mc:AlternateContent xmlns:mc="http://schemas.openxmlformats.org/markup-compatibility/2006" xmlns:p14="http://schemas.microsoft.com/office/powerpoint/2010/main">
    <mc:Choice Requires="p14">
      <p:transition spd="slow" p14:dur="2000" advTm="20937"/>
    </mc:Choice>
    <mc:Fallback xmlns="">
      <p:transition spd="slow" advTm="2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813" y="1535492"/>
            <a:ext cx="68103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Stepping through code</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29168980"/>
      </p:ext>
    </p:extLst>
  </p:cSld>
  <p:clrMapOvr>
    <a:masterClrMapping/>
  </p:clrMapOvr>
  <mc:AlternateContent xmlns:mc="http://schemas.openxmlformats.org/markup-compatibility/2006" xmlns:p14="http://schemas.microsoft.com/office/powerpoint/2010/main">
    <mc:Choice Requires="p14">
      <p:transition spd="slow" p14:dur="2000" advTm="9841"/>
    </mc:Choice>
    <mc:Fallback xmlns="">
      <p:transition spd="slow" advTm="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288" y="1535492"/>
            <a:ext cx="68294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Stepping through code</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11909469"/>
      </p:ext>
    </p:extLst>
  </p:cSld>
  <p:clrMapOvr>
    <a:masterClrMapping/>
  </p:clrMapOvr>
  <mc:AlternateContent xmlns:mc="http://schemas.openxmlformats.org/markup-compatibility/2006" xmlns:p14="http://schemas.microsoft.com/office/powerpoint/2010/main">
    <mc:Choice Requires="p14">
      <p:transition spd="slow" p14:dur="2000" advTm="32655"/>
    </mc:Choice>
    <mc:Fallback xmlns="">
      <p:transition spd="slow" advTm="3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through code</a:t>
            </a:r>
            <a:endParaRPr lang="en-CA" dirty="0"/>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527072"/>
            <a:ext cx="68199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14707758"/>
      </p:ext>
    </p:extLst>
  </p:cSld>
  <p:clrMapOvr>
    <a:masterClrMapping/>
  </p:clrMapOvr>
  <mc:AlternateContent xmlns:mc="http://schemas.openxmlformats.org/markup-compatibility/2006" xmlns:p14="http://schemas.microsoft.com/office/powerpoint/2010/main">
    <mc:Choice Requires="p14">
      <p:transition spd="slow" p14:dur="2000" advTm="90860"/>
    </mc:Choice>
    <mc:Fallback xmlns="">
      <p:transition spd="slow" advTm="9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This is the fifth in a sequence of six topics on</a:t>
            </a:r>
          </a:p>
          <a:p>
            <a:pPr lvl="1"/>
            <a:r>
              <a:rPr lang="en-US" dirty="0"/>
              <a:t>C assertions</a:t>
            </a:r>
          </a:p>
          <a:p>
            <a:pPr lvl="1"/>
            <a:r>
              <a:rPr lang="en-US" dirty="0" smtClean="0"/>
              <a:t>Code development strategies</a:t>
            </a:r>
          </a:p>
          <a:p>
            <a:pPr lvl="1"/>
            <a:r>
              <a:rPr lang="en-US" dirty="0" smtClean="0"/>
              <a:t>Testing</a:t>
            </a:r>
            <a:endParaRPr lang="en-US" dirty="0"/>
          </a:p>
          <a:p>
            <a:pPr lvl="1"/>
            <a:r>
              <a:rPr lang="en-US" dirty="0" smtClean="0"/>
              <a:t>Commenting your code</a:t>
            </a:r>
          </a:p>
          <a:p>
            <a:pPr lvl="1"/>
            <a:r>
              <a:rPr lang="en-US" dirty="0" smtClean="0"/>
              <a:t>Using print statements for debugging</a:t>
            </a:r>
          </a:p>
          <a:p>
            <a:pPr lvl="1"/>
            <a:r>
              <a:rPr lang="en-US" dirty="0" smtClean="0"/>
              <a:t>Using the debugger</a:t>
            </a:r>
          </a:p>
          <a:p>
            <a:pPr lvl="1"/>
            <a:endParaRPr lang="en-US"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18516"/>
    </mc:Choice>
    <mc:Fallback xmlns="">
      <p:transition spd="slow" advTm="1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527770"/>
            <a:ext cx="68199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Stepping through code</a:t>
            </a:r>
            <a:endParaRPr lang="en-CA"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8425937"/>
      </p:ext>
    </p:extLst>
  </p:cSld>
  <p:clrMapOvr>
    <a:masterClrMapping/>
  </p:clrMapOvr>
  <mc:AlternateContent xmlns:mc="http://schemas.openxmlformats.org/markup-compatibility/2006" xmlns:p14="http://schemas.microsoft.com/office/powerpoint/2010/main">
    <mc:Choice Requires="p14">
      <p:transition spd="slow" p14:dur="2000" advTm="26866"/>
    </mc:Choice>
    <mc:Fallback xmlns="">
      <p:transition spd="slow" advTm="2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through code</a:t>
            </a:r>
            <a:endParaRPr lang="en-CA"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537626"/>
            <a:ext cx="68199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1281750"/>
      </p:ext>
    </p:extLst>
  </p:cSld>
  <p:clrMapOvr>
    <a:masterClrMapping/>
  </p:clrMapOvr>
  <mc:AlternateContent xmlns:mc="http://schemas.openxmlformats.org/markup-compatibility/2006" xmlns:p14="http://schemas.microsoft.com/office/powerpoint/2010/main">
    <mc:Choice Requires="p14">
      <p:transition spd="slow" p14:dur="2000" advTm="29621"/>
    </mc:Choice>
    <mc:Fallback xmlns="">
      <p:transition spd="slow" advTm="2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through code</a:t>
            </a:r>
            <a:endParaRPr lang="en-CA" dirty="0"/>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813" y="1538324"/>
            <a:ext cx="681037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74348181"/>
      </p:ext>
    </p:extLst>
  </p:cSld>
  <p:clrMapOvr>
    <a:masterClrMapping/>
  </p:clrMapOvr>
  <mc:AlternateContent xmlns:mc="http://schemas.openxmlformats.org/markup-compatibility/2006" xmlns:p14="http://schemas.microsoft.com/office/powerpoint/2010/main">
    <mc:Choice Requires="p14">
      <p:transition spd="slow" p14:dur="2000" advTm="11320"/>
    </mc:Choice>
    <mc:Fallback xmlns="">
      <p:transition spd="slow" advTm="1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813" y="1535492"/>
            <a:ext cx="68103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p:txBody>
          <a:bodyPr/>
          <a:lstStyle/>
          <a:p>
            <a:r>
              <a:rPr lang="en-US" dirty="0" smtClean="0"/>
              <a:t>Stepping through code</a:t>
            </a:r>
            <a:endParaRPr lang="en-CA" dirty="0"/>
          </a:p>
        </p:txBody>
      </p:sp>
    </p:spTree>
    <p:extLst>
      <p:ext uri="{BB962C8B-B14F-4D97-AF65-F5344CB8AC3E}">
        <p14:creationId xmlns:p14="http://schemas.microsoft.com/office/powerpoint/2010/main" val="2763087836"/>
      </p:ext>
    </p:extLst>
  </p:cSld>
  <p:clrMapOvr>
    <a:masterClrMapping/>
  </p:clrMapOvr>
  <mc:AlternateContent xmlns:mc="http://schemas.openxmlformats.org/markup-compatibility/2006" xmlns:p14="http://schemas.microsoft.com/office/powerpoint/2010/main">
    <mc:Choice Requires="p14">
      <p:transition spd="slow" p14:dur="2000" advTm="1907"/>
    </mc:Choice>
    <mc:Fallback xmlns="">
      <p:transition spd="slow" advTm="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Stepping through code</a:t>
            </a:r>
            <a:endParaRPr lang="en-CA"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1537626"/>
            <a:ext cx="68199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3221558"/>
      </p:ext>
    </p:extLst>
  </p:cSld>
  <p:clrMapOvr>
    <a:masterClrMapping/>
  </p:clrMapOvr>
  <mc:AlternateContent xmlns:mc="http://schemas.openxmlformats.org/markup-compatibility/2006" xmlns:p14="http://schemas.microsoft.com/office/powerpoint/2010/main">
    <mc:Choice Requires="p14">
      <p:transition spd="slow" p14:dur="2000" advTm="72052"/>
    </mc:Choice>
    <mc:Fallback xmlns="">
      <p:transition spd="slow" advTm="7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Breakpoints</a:t>
            </a:r>
            <a:endParaRPr lang="en-CA" dirty="0"/>
          </a:p>
        </p:txBody>
      </p:sp>
      <p:sp>
        <p:nvSpPr>
          <p:cNvPr id="3" name="Content Placeholder 2"/>
          <p:cNvSpPr>
            <a:spLocks noGrp="1"/>
          </p:cNvSpPr>
          <p:nvPr>
            <p:ph idx="1"/>
          </p:nvPr>
        </p:nvSpPr>
        <p:spPr/>
        <p:txBody>
          <a:bodyPr/>
          <a:lstStyle/>
          <a:p>
            <a:r>
              <a:rPr lang="en-CA" dirty="0" smtClean="0"/>
              <a:t>At this point, you may have noticed a small weakness</a:t>
            </a:r>
            <a:endParaRPr lang="en-CA" dirty="0"/>
          </a:p>
          <a:p>
            <a:pPr lvl="1"/>
            <a:r>
              <a:rPr lang="en-US" dirty="0" smtClean="0"/>
              <a:t>Suppose you have a very large program</a:t>
            </a:r>
          </a:p>
          <a:p>
            <a:pPr lvl="2" algn="l"/>
            <a:r>
              <a:rPr lang="en-US" dirty="0" smtClean="0"/>
              <a:t>Do you really want to step through every statement until you get to the statements where you believe the code may be buggy?</a:t>
            </a:r>
          </a:p>
          <a:p>
            <a:pPr lvl="1" algn="l"/>
            <a:r>
              <a:rPr lang="en-US" dirty="0" smtClean="0"/>
              <a:t>The solution to this are </a:t>
            </a:r>
            <a:r>
              <a:rPr lang="en-US" dirty="0" smtClean="0"/>
              <a:t>breakpoints</a:t>
            </a:r>
          </a:p>
          <a:p>
            <a:pPr lvl="2" algn="l"/>
            <a:r>
              <a:rPr lang="en-US" dirty="0" smtClean="0"/>
              <a:t>A breakpoint way to indicate to the debugger to stop at a particular statement</a:t>
            </a:r>
          </a:p>
          <a:p>
            <a:pPr lvl="2" algn="l"/>
            <a:r>
              <a:rPr lang="en-US" dirty="0" smtClean="0"/>
              <a:t>Once the debugger stops at a break point,</a:t>
            </a:r>
          </a:p>
          <a:p>
            <a:pPr marL="914400" lvl="2" indent="0" algn="l">
              <a:buNone/>
            </a:pPr>
            <a:r>
              <a:rPr lang="en-US" dirty="0"/>
              <a:t>	</a:t>
            </a:r>
            <a:r>
              <a:rPr lang="en-US" dirty="0" smtClean="0"/>
              <a:t>you can either start stepping through the program</a:t>
            </a:r>
          </a:p>
          <a:p>
            <a:pPr marL="914400" lvl="2" indent="0" algn="l">
              <a:buNone/>
            </a:pPr>
            <a:r>
              <a:rPr lang="en-US" dirty="0"/>
              <a:t>	</a:t>
            </a:r>
            <a:r>
              <a:rPr lang="en-US" dirty="0" smtClean="0"/>
              <a:t>or choose to continue executing</a:t>
            </a:r>
          </a:p>
          <a:p>
            <a:pPr lvl="2" algn="l"/>
            <a:r>
              <a:rPr lang="en-US" dirty="0" smtClean="0"/>
              <a:t>Your program can have multiple breakpoints</a:t>
            </a:r>
          </a:p>
          <a:p>
            <a:pPr lvl="3" algn="l"/>
            <a:r>
              <a:rPr lang="en-US" dirty="0" smtClean="0"/>
              <a:t>You put them where you believe there may be an issue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21124"/>
    </mc:Choice>
    <mc:Fallback>
      <p:transition spd="slow" advTm="12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263" y="1511002"/>
            <a:ext cx="494347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1501477"/>
            <a:ext cx="49530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7382" y="1504309"/>
            <a:ext cx="49339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Breakpoints</a:t>
            </a:r>
            <a:endParaRPr lang="en-CA" dirty="0"/>
          </a:p>
        </p:txBody>
      </p:sp>
      <p:sp>
        <p:nvSpPr>
          <p:cNvPr id="9" name="Oval 8"/>
          <p:cNvSpPr/>
          <p:nvPr/>
        </p:nvSpPr>
        <p:spPr>
          <a:xfrm>
            <a:off x="2699792" y="2492896"/>
            <a:ext cx="1656184" cy="11521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232807" y="2756214"/>
            <a:ext cx="504056"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2199852" y="2747973"/>
            <a:ext cx="504056"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5508766"/>
      </p:ext>
    </p:extLst>
  </p:cSld>
  <p:clrMapOvr>
    <a:masterClrMapping/>
  </p:clrMapOvr>
  <mc:AlternateContent xmlns:mc="http://schemas.openxmlformats.org/markup-compatibility/2006" xmlns:p14="http://schemas.microsoft.com/office/powerpoint/2010/main">
    <mc:Choice Requires="p14">
      <p:transition spd="slow" p14:dur="2000" advTm="85012"/>
    </mc:Choice>
    <mc:Fallback xmlns="">
      <p:transition spd="slow" advTm="85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4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9" grpId="0" animBg="1"/>
      <p:bldP spid="9" grpId="1" animBg="1"/>
      <p:bldP spid="10" grpId="0" animBg="1"/>
      <p:bldP spid="10" grpId="1"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556792"/>
            <a:ext cx="681037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Starting the debugger</a:t>
            </a:r>
            <a:endParaRPr lang="en-CA" dirty="0"/>
          </a:p>
        </p:txBody>
      </p:sp>
      <p:sp>
        <p:nvSpPr>
          <p:cNvPr id="16" name="Rectangle 15"/>
          <p:cNvSpPr/>
          <p:nvPr/>
        </p:nvSpPr>
        <p:spPr>
          <a:xfrm>
            <a:off x="1402370" y="6442216"/>
            <a:ext cx="6626014"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124744"/>
            <a:ext cx="3581400" cy="1524000"/>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a:off x="1300467" y="1907170"/>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1053831" y="5035756"/>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69737"/>
      </p:ext>
    </p:extLst>
  </p:cSld>
  <p:clrMapOvr>
    <a:masterClrMapping/>
  </p:clrMapOvr>
  <mc:AlternateContent xmlns:mc="http://schemas.openxmlformats.org/markup-compatibility/2006" xmlns:p14="http://schemas.microsoft.com/office/powerpoint/2010/main">
    <mc:Choice Requires="p14">
      <p:transition spd="slow" p14:dur="2000" advTm="111257"/>
    </mc:Choice>
    <mc:Fallback xmlns="">
      <p:transition spd="slow" advTm="11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debugger</a:t>
            </a:r>
            <a:endParaRPr lang="en-CA" dirty="0"/>
          </a:p>
        </p:txBody>
      </p:sp>
      <p:sp>
        <p:nvSpPr>
          <p:cNvPr id="3" name="Content Placeholder 2"/>
          <p:cNvSpPr>
            <a:spLocks noGrp="1"/>
          </p:cNvSpPr>
          <p:nvPr>
            <p:ph idx="1"/>
          </p:nvPr>
        </p:nvSpPr>
        <p:spPr/>
        <p:txBody>
          <a:bodyPr/>
          <a:lstStyle/>
          <a:p>
            <a:pPr algn="l"/>
            <a:r>
              <a:rPr lang="en-US" dirty="0" smtClean="0"/>
              <a:t>Now you may ask: How do you debug a program?</a:t>
            </a:r>
          </a:p>
          <a:p>
            <a:pPr lvl="1" algn="l"/>
            <a:r>
              <a:rPr lang="en-US" dirty="0" smtClean="0"/>
              <a:t>The debugger simply gives you access to the state of the program while the program is executing</a:t>
            </a:r>
          </a:p>
          <a:p>
            <a:pPr lvl="2" algn="l"/>
            <a:r>
              <a:rPr lang="en-US" dirty="0" smtClean="0"/>
              <a:t>It is easier to become familiar with its functioning with code that works correctly</a:t>
            </a:r>
          </a:p>
          <a:p>
            <a:pPr lvl="2" algn="l"/>
            <a:r>
              <a:rPr lang="en-US" dirty="0" smtClean="0"/>
              <a:t>Try executing the </a:t>
            </a:r>
            <a:r>
              <a:rPr lang="en-US" dirty="0" err="1" smtClean="0">
                <a:latin typeface="Consolas" panose="020B0609020204030204" pitchFamily="49" charset="0"/>
              </a:rPr>
              <a:t>gcd</a:t>
            </a:r>
            <a:r>
              <a:rPr lang="en-US" dirty="0" smtClean="0">
                <a:latin typeface="Consolas" panose="020B0609020204030204" pitchFamily="49" charset="0"/>
              </a:rPr>
              <a:t>(…)</a:t>
            </a:r>
            <a:r>
              <a:rPr lang="en-US" dirty="0" smtClean="0"/>
              <a:t> function with smaller arguments,</a:t>
            </a:r>
          </a:p>
          <a:p>
            <a:pPr marL="914400" lvl="2" indent="0" algn="l">
              <a:buNone/>
            </a:pPr>
            <a:r>
              <a:rPr lang="en-US" dirty="0"/>
              <a:t>	</a:t>
            </a:r>
            <a:r>
              <a:rPr lang="en-US" dirty="0" smtClean="0"/>
              <a:t>and watch how it  </a:t>
            </a:r>
          </a:p>
          <a:p>
            <a:pPr lvl="1" algn="l"/>
            <a:r>
              <a:rPr lang="en-US" dirty="0" smtClean="0"/>
              <a:t>Later, when you have a program that simply is not working the way you expect, you can switch to the debugger and watch how the state changes</a:t>
            </a:r>
          </a:p>
          <a:p>
            <a:pPr lvl="2" algn="l"/>
            <a:r>
              <a:rPr lang="en-US" dirty="0" smtClean="0"/>
              <a:t>Of course, you must know the expected behavior of the program to discover the problem with your code</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14958946"/>
      </p:ext>
    </p:extLst>
  </p:cSld>
  <p:clrMapOvr>
    <a:masterClrMapping/>
  </p:clrMapOvr>
  <mc:AlternateContent xmlns:mc="http://schemas.openxmlformats.org/markup-compatibility/2006">
    <mc:Choice xmlns:p14="http://schemas.microsoft.com/office/powerpoint/2010/main" Requires="p14">
      <p:transition spd="slow" p14:dur="2000" advTm="102049"/>
    </mc:Choice>
    <mc:Fallback>
      <p:transition spd="slow" advTm="10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Have been introduced to the debugger</a:t>
            </a:r>
            <a:endParaRPr lang="en-US" dirty="0">
              <a:latin typeface="Consolas" panose="020B0609020204030204" pitchFamily="49" charset="0"/>
            </a:endParaRPr>
          </a:p>
          <a:p>
            <a:pPr lvl="1"/>
            <a:r>
              <a:rPr lang="en-US" dirty="0" smtClean="0"/>
              <a:t>Understand all it does is display the values of parameters and local variables</a:t>
            </a:r>
          </a:p>
          <a:p>
            <a:pPr lvl="2"/>
            <a:r>
              <a:rPr lang="en-US" dirty="0" smtClean="0"/>
              <a:t>It allows you to execute one statement at a time</a:t>
            </a:r>
          </a:p>
          <a:p>
            <a:pPr lvl="1"/>
            <a:r>
              <a:rPr lang="en-US" dirty="0" smtClean="0"/>
              <a:t>Know you can Step Into the execution of functions, or</a:t>
            </a:r>
          </a:p>
          <a:p>
            <a:pPr marL="457200" lvl="1" indent="0">
              <a:buNone/>
            </a:pPr>
            <a:r>
              <a:rPr lang="en-US" dirty="0"/>
              <a:t>	</a:t>
            </a:r>
            <a:r>
              <a:rPr lang="en-US" dirty="0" smtClean="0"/>
              <a:t>Step Over the execution of functions and just see the results</a:t>
            </a:r>
          </a:p>
          <a:p>
            <a:pPr lvl="1"/>
            <a:r>
              <a:rPr lang="en-US" dirty="0" smtClean="0"/>
              <a:t>Are aware that you can even change the value of parameters and local variables on-the-fly while the debugger is executing</a:t>
            </a:r>
          </a:p>
          <a:p>
            <a:pPr lvl="1"/>
            <a:r>
              <a:rPr lang="en-US" dirty="0" smtClean="0"/>
              <a:t>Know you can set break points that allow you to execute the program until the line in question is reached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1506596"/>
      </p:ext>
    </p:extLst>
  </p:cSld>
  <p:clrMapOvr>
    <a:masterClrMapping/>
  </p:clrMapOvr>
  <mc:AlternateContent xmlns:mc="http://schemas.openxmlformats.org/markup-compatibility/2006" xmlns:p14="http://schemas.microsoft.com/office/powerpoint/2010/main">
    <mc:Choice Requires="p14">
      <p:transition spd="slow" p14:dur="2000" advTm="69190"/>
    </mc:Choice>
    <mc:Fallback xmlns="">
      <p:transition spd="slow" advTm="6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topic, we will:</a:t>
            </a:r>
          </a:p>
          <a:p>
            <a:pPr lvl="1"/>
            <a:r>
              <a:rPr lang="en-US" dirty="0" smtClean="0"/>
              <a:t>Describe the purpose of the debugger</a:t>
            </a:r>
          </a:p>
          <a:p>
            <a:pPr lvl="1"/>
            <a:r>
              <a:rPr lang="en-US" dirty="0" smtClean="0"/>
              <a:t>Look at how it is used</a:t>
            </a:r>
          </a:p>
          <a:p>
            <a:pPr lvl="1"/>
            <a:r>
              <a:rPr lang="en-US" dirty="0" smtClean="0"/>
              <a:t>Explain some of the benefits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021438"/>
      </p:ext>
    </p:extLst>
  </p:cSld>
  <p:clrMapOvr>
    <a:masterClrMapping/>
  </p:clrMapOvr>
  <mc:AlternateContent xmlns:mc="http://schemas.openxmlformats.org/markup-compatibility/2006" xmlns:p14="http://schemas.microsoft.com/office/powerpoint/2010/main">
    <mc:Choice Requires="p14">
      <p:transition spd="slow" p14:dur="2000" advTm="11785"/>
    </mc:Choice>
    <mc:Fallback xmlns="">
      <p:transition spd="slow" advTm="1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Wikipedia:</a:t>
            </a:r>
          </a:p>
          <a:p>
            <a:pPr marL="0" indent="0">
              <a:buNone/>
            </a:pPr>
            <a:r>
              <a:rPr lang="en-US" sz="1800" dirty="0" smtClean="0"/>
              <a:t> </a:t>
            </a:r>
            <a:r>
              <a:rPr lang="en-US" sz="1800" dirty="0"/>
              <a:t>	https://en.wikipedia.org/wiki/Debugger</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006"/>
    </mc:Choice>
    <mc:Fallback xmlns="">
      <p:transition spd="slow" advTm="2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Sami </a:t>
            </a:r>
            <a:r>
              <a:rPr lang="en-CA" sz="1800" dirty="0" smtClean="0"/>
              <a:t>El-Imam for noting problems in an earlier posting.</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xmlns:p14="http://schemas.microsoft.com/office/powerpoint/2010/main">
    <mc:Choice Requires="p14">
      <p:transition spd="slow" p14:dur="2000" advTm="1912"/>
    </mc:Choice>
    <mc:Fallback xmlns="">
      <p:transition spd="slow" advTm="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94"/>
    </mc:Choice>
    <mc:Fallback xmlns="">
      <p:transition spd="slow" advTm="1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001"/>
    </mc:Choice>
    <mc:Fallback xmlns="">
      <p:transition spd="slow" advTm="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debugging</a:t>
            </a:r>
            <a:endParaRPr lang="en-CA" dirty="0"/>
          </a:p>
        </p:txBody>
      </p:sp>
      <p:sp>
        <p:nvSpPr>
          <p:cNvPr id="3" name="Content Placeholder 2"/>
          <p:cNvSpPr>
            <a:spLocks noGrp="1"/>
          </p:cNvSpPr>
          <p:nvPr>
            <p:ph idx="1"/>
          </p:nvPr>
        </p:nvSpPr>
        <p:spPr/>
        <p:txBody>
          <a:bodyPr/>
          <a:lstStyle/>
          <a:p>
            <a:r>
              <a:rPr lang="en-US" dirty="0" smtClean="0"/>
              <a:t>Logging can be frustrating,</a:t>
            </a:r>
          </a:p>
          <a:p>
            <a:pPr marL="0" indent="0">
              <a:buNone/>
            </a:pPr>
            <a:r>
              <a:rPr lang="en-US" dirty="0"/>
              <a:t>	</a:t>
            </a:r>
            <a:r>
              <a:rPr lang="en-US" dirty="0" smtClean="0"/>
              <a:t>as you must insert statements throughout your code</a:t>
            </a:r>
          </a:p>
          <a:p>
            <a:r>
              <a:rPr lang="en-US" dirty="0" smtClean="0"/>
              <a:t>The debugger does all this work for you:</a:t>
            </a:r>
          </a:p>
          <a:p>
            <a:pPr lvl="1"/>
            <a:r>
              <a:rPr lang="en-US" dirty="0" smtClean="0"/>
              <a:t>It prepares a different executable: one that tracks all variables</a:t>
            </a:r>
          </a:p>
          <a:p>
            <a:pPr lvl="1"/>
            <a:r>
              <a:rPr lang="en-US" dirty="0" smtClean="0"/>
              <a:t>We’ll try this on a program that works</a:t>
            </a:r>
          </a:p>
          <a:p>
            <a:endParaRPr lang="en-US" dirty="0" smtClean="0"/>
          </a:p>
          <a:p>
            <a:r>
              <a:rPr lang="en-US" dirty="0" smtClean="0"/>
              <a:t>The term </a:t>
            </a:r>
            <a:r>
              <a:rPr lang="en-US" i="1" dirty="0" smtClean="0"/>
              <a:t>debugger </a:t>
            </a:r>
            <a:r>
              <a:rPr lang="en-US" dirty="0" smtClean="0"/>
              <a:t>tends to scare students</a:t>
            </a:r>
            <a:endParaRPr lang="en-US" dirty="0"/>
          </a:p>
          <a:p>
            <a:pPr lvl="1"/>
            <a:r>
              <a:rPr lang="en-US" dirty="0" smtClean="0"/>
              <a:t>We will start by showing how it works with correct code</a:t>
            </a:r>
            <a:endParaRPr lang="en-US" dirty="0"/>
          </a:p>
          <a:p>
            <a:pPr marL="457200" lvl="1" indent="0">
              <a:buNone/>
            </a:pPr>
            <a:endParaRPr lang="en-US"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737336"/>
      </p:ext>
    </p:extLst>
  </p:cSld>
  <p:clrMapOvr>
    <a:masterClrMapping/>
  </p:clrMapOvr>
  <mc:AlternateContent xmlns:mc="http://schemas.openxmlformats.org/markup-compatibility/2006" xmlns:p14="http://schemas.microsoft.com/office/powerpoint/2010/main">
    <mc:Choice Requires="p14">
      <p:transition spd="slow" p14:dur="2000" advTm="83182"/>
    </mc:Choice>
    <mc:Fallback xmlns="">
      <p:transition spd="slow" advTm="8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with high-low</a:t>
            </a:r>
            <a:endParaRPr lang="en-CA" dirty="0"/>
          </a:p>
        </p:txBody>
      </p:sp>
      <p:sp>
        <p:nvSpPr>
          <p:cNvPr id="3" name="Content Placeholder 2"/>
          <p:cNvSpPr>
            <a:spLocks noGrp="1"/>
          </p:cNvSpPr>
          <p:nvPr>
            <p:ph idx="1"/>
          </p:nvPr>
        </p:nvSpPr>
        <p:spPr/>
        <p:txBody>
          <a:bodyPr/>
          <a:lstStyle/>
          <a:p>
            <a:r>
              <a:rPr lang="en-US" dirty="0" smtClean="0"/>
              <a:t>Here is a program that calculates the </a:t>
            </a:r>
            <a:r>
              <a:rPr lang="en-US" dirty="0" err="1" smtClean="0"/>
              <a:t>gcd</a:t>
            </a:r>
            <a:r>
              <a:rPr lang="en-US" dirty="0" smtClean="0"/>
              <a:t> of two integers:</a:t>
            </a:r>
            <a:endParaRPr lang="en-US" sz="1600" dirty="0" smtClean="0">
              <a:latin typeface="Consolas" panose="020B0609020204030204" pitchFamily="49" charset="0"/>
            </a:endParaRPr>
          </a:p>
          <a:p>
            <a:pPr marL="400050" lvl="1" indent="0">
              <a:buNone/>
            </a:pPr>
            <a:r>
              <a:rPr lang="en-US" sz="1600" dirty="0" smtClean="0">
                <a:latin typeface="Consolas" panose="020B0609020204030204" pitchFamily="49" charset="0"/>
              </a:rPr>
              <a:t>#</a:t>
            </a:r>
            <a:r>
              <a:rPr lang="en-US" sz="1600" dirty="0">
                <a:latin typeface="Consolas" panose="020B0609020204030204" pitchFamily="49" charset="0"/>
              </a:rPr>
              <a:t>include &lt;</a:t>
            </a:r>
            <a:r>
              <a:rPr lang="en-US" sz="1600" dirty="0" err="1">
                <a:latin typeface="Consolas" panose="020B0609020204030204" pitchFamily="49" charset="0"/>
              </a:rPr>
              <a:t>iostream</a:t>
            </a:r>
            <a:r>
              <a:rPr lang="en-US" sz="1600" dirty="0">
                <a:latin typeface="Consolas" panose="020B0609020204030204" pitchFamily="49" charset="0"/>
              </a:rPr>
              <a:t>&gt;</a:t>
            </a:r>
          </a:p>
          <a:p>
            <a:pPr marL="400050" lvl="1" indent="0">
              <a:buNone/>
            </a:pPr>
            <a:endParaRPr lang="en-US" sz="1600" dirty="0" smtClean="0">
              <a:latin typeface="Consolas" panose="020B0609020204030204" pitchFamily="49" charset="0"/>
            </a:endParaRPr>
          </a:p>
          <a:p>
            <a:pPr marL="400050" lvl="1" indent="0">
              <a:buNone/>
            </a:pPr>
            <a:r>
              <a:rPr lang="en-US" sz="1600" dirty="0" smtClean="0">
                <a:latin typeface="Consolas" panose="020B0609020204030204" pitchFamily="49" charset="0"/>
              </a:rPr>
              <a:t>// Function declarations</a:t>
            </a:r>
            <a:endParaRPr lang="en-US" sz="1600" dirty="0">
              <a:latin typeface="Consolas" panose="020B0609020204030204" pitchFamily="49" charset="0"/>
            </a:endParaRPr>
          </a:p>
          <a:p>
            <a:pPr marL="400050" lvl="1" indent="0">
              <a:buNone/>
            </a:pPr>
            <a:r>
              <a:rPr lang="en-US" sz="1600" dirty="0" err="1">
                <a:latin typeface="Consolas" panose="020B0609020204030204" pitchFamily="49" charset="0"/>
              </a:rPr>
              <a:t>int</a:t>
            </a:r>
            <a:r>
              <a:rPr lang="en-US" sz="1600" dirty="0">
                <a:latin typeface="Consolas" panose="020B0609020204030204" pitchFamily="49" charset="0"/>
              </a:rPr>
              <a:t> main();</a:t>
            </a:r>
          </a:p>
          <a:p>
            <a:pPr marL="400050" lvl="1" indent="0">
              <a:buNone/>
            </a:pPr>
            <a:r>
              <a:rPr lang="en-US" sz="1600" dirty="0" err="1">
                <a:latin typeface="Consolas" panose="020B0609020204030204" pitchFamily="49" charset="0"/>
              </a:rPr>
              <a:t>int</a:t>
            </a:r>
            <a:r>
              <a:rPr lang="en-US" sz="1600" dirty="0">
                <a:latin typeface="Consolas" panose="020B0609020204030204" pitchFamily="49" charset="0"/>
              </a:rPr>
              <a:t> </a:t>
            </a:r>
            <a:r>
              <a:rPr lang="en-US" sz="1600" dirty="0" err="1">
                <a:latin typeface="Consolas" panose="020B0609020204030204" pitchFamily="49" charset="0"/>
              </a:rPr>
              <a:t>gcd</a:t>
            </a:r>
            <a:r>
              <a:rPr lang="en-US" sz="1600" dirty="0">
                <a:latin typeface="Consolas" panose="020B0609020204030204" pitchFamily="49" charset="0"/>
              </a:rPr>
              <a:t>( </a:t>
            </a:r>
            <a:r>
              <a:rPr lang="en-US" sz="1600" dirty="0" err="1">
                <a:latin typeface="Consolas" panose="020B0609020204030204" pitchFamily="49" charset="0"/>
              </a:rPr>
              <a:t>int</a:t>
            </a:r>
            <a:r>
              <a:rPr lang="en-US" sz="1600" dirty="0">
                <a:latin typeface="Consolas" panose="020B0609020204030204" pitchFamily="49" charset="0"/>
              </a:rPr>
              <a:t> m, </a:t>
            </a:r>
            <a:r>
              <a:rPr lang="en-US" sz="1600" dirty="0" err="1">
                <a:latin typeface="Consolas" panose="020B0609020204030204" pitchFamily="49" charset="0"/>
              </a:rPr>
              <a:t>int</a:t>
            </a:r>
            <a:r>
              <a:rPr lang="en-US" sz="1600" dirty="0">
                <a:latin typeface="Consolas" panose="020B0609020204030204" pitchFamily="49" charset="0"/>
              </a:rPr>
              <a:t> n );</a:t>
            </a:r>
          </a:p>
          <a:p>
            <a:pPr marL="400050" lvl="1" indent="0">
              <a:buNone/>
            </a:pPr>
            <a:endParaRPr lang="en-US" sz="1600" dirty="0" smtClean="0">
              <a:latin typeface="Consolas" panose="020B0609020204030204" pitchFamily="49" charset="0"/>
            </a:endParaRPr>
          </a:p>
          <a:p>
            <a:pPr marL="400050" lvl="1" indent="0">
              <a:buNone/>
            </a:pPr>
            <a:r>
              <a:rPr lang="en-US" sz="1600" dirty="0" smtClean="0">
                <a:latin typeface="Consolas" panose="020B0609020204030204" pitchFamily="49" charset="0"/>
              </a:rPr>
              <a:t>// Function definitions</a:t>
            </a:r>
            <a:endParaRPr lang="en-US" sz="1600" dirty="0">
              <a:latin typeface="Consolas" panose="020B0609020204030204" pitchFamily="49" charset="0"/>
            </a:endParaRPr>
          </a:p>
          <a:p>
            <a:pPr marL="400050" lvl="1"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400050" lvl="1" indent="0">
              <a:buNone/>
            </a:pP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a:latin typeface="Consolas" panose="020B0609020204030204" pitchFamily="49" charset="0"/>
              </a:rPr>
              <a:t>m{8*3   *7*11*13   *23};</a:t>
            </a:r>
          </a:p>
          <a:p>
            <a:pPr marL="400050" lvl="1" indent="0">
              <a:buNone/>
            </a:pP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a:latin typeface="Consolas" panose="020B0609020204030204" pitchFamily="49" charset="0"/>
              </a:rPr>
              <a:t>n{4*9*5   *11   *17*23};</a:t>
            </a:r>
          </a:p>
          <a:p>
            <a:pPr marL="400050" lvl="1" indent="0">
              <a:buNone/>
            </a:pPr>
            <a:r>
              <a:rPr lang="en-US" sz="1600" dirty="0" smtClean="0">
                <a:latin typeface="Consolas" panose="020B0609020204030204" pitchFamily="49" charset="0"/>
              </a:rPr>
              <a:t>    // </a:t>
            </a:r>
            <a:r>
              <a:rPr lang="en-US" sz="1600" dirty="0">
                <a:latin typeface="Consolas" panose="020B0609020204030204" pitchFamily="49" charset="0"/>
              </a:rPr>
              <a:t>The </a:t>
            </a:r>
            <a:r>
              <a:rPr lang="en-US" sz="1600" dirty="0" err="1">
                <a:latin typeface="Consolas" panose="020B0609020204030204" pitchFamily="49" charset="0"/>
              </a:rPr>
              <a:t>gcd</a:t>
            </a:r>
            <a:r>
              <a:rPr lang="en-US" sz="1600" dirty="0">
                <a:latin typeface="Consolas" panose="020B0609020204030204" pitchFamily="49" charset="0"/>
              </a:rPr>
              <a:t> should be 4x3x11x23 = 3036</a:t>
            </a:r>
          </a:p>
          <a:p>
            <a:pPr marL="400050" lvl="1" indent="0">
              <a:buNone/>
            </a:pPr>
            <a:endParaRPr lang="en-US" sz="1600" dirty="0">
              <a:latin typeface="Consolas" panose="020B0609020204030204" pitchFamily="49" charset="0"/>
            </a:endParaRPr>
          </a:p>
          <a:p>
            <a:pPr marL="400050" lvl="1"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gcd</a:t>
            </a:r>
            <a:r>
              <a:rPr lang="en-US" sz="1600" dirty="0">
                <a:latin typeface="Consolas" panose="020B0609020204030204" pitchFamily="49" charset="0"/>
              </a:rPr>
              <a:t>( m, n )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400050" lvl="1" indent="0">
              <a:buNone/>
            </a:pPr>
            <a:endParaRPr lang="en-US" sz="1600" dirty="0">
              <a:latin typeface="Consolas" panose="020B0609020204030204" pitchFamily="49" charset="0"/>
            </a:endParaRPr>
          </a:p>
          <a:p>
            <a:pPr marL="400050" lvl="1" indent="0">
              <a:buNone/>
            </a:pPr>
            <a:r>
              <a:rPr lang="en-US" sz="1600" dirty="0" smtClean="0">
                <a:latin typeface="Consolas" panose="020B0609020204030204" pitchFamily="49" charset="0"/>
              </a:rPr>
              <a:t>    return </a:t>
            </a:r>
            <a:r>
              <a:rPr lang="en-US" sz="1600" dirty="0">
                <a:latin typeface="Consolas" panose="020B0609020204030204" pitchFamily="49" charset="0"/>
              </a:rPr>
              <a:t>0;</a:t>
            </a:r>
          </a:p>
          <a:p>
            <a:pPr marL="400050" lvl="1"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sp>
        <p:nvSpPr>
          <p:cNvPr id="4" name="Rectangle 3"/>
          <p:cNvSpPr/>
          <p:nvPr/>
        </p:nvSpPr>
        <p:spPr>
          <a:xfrm>
            <a:off x="5580112" y="2811700"/>
            <a:ext cx="3456384" cy="3785652"/>
          </a:xfrm>
          <a:prstGeom prst="rect">
            <a:avLst/>
          </a:prstGeom>
        </p:spPr>
        <p:txBody>
          <a:bodyPr wrap="square">
            <a:spAutoFit/>
          </a:bodyPr>
          <a:lstStyle/>
          <a:p>
            <a:pPr indent="-114300"/>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err="1">
                <a:latin typeface="Consolas" panose="020B0609020204030204" pitchFamily="49" charset="0"/>
              </a:rPr>
              <a:t>gcd</a:t>
            </a:r>
            <a:r>
              <a:rPr lang="en-US" sz="1600" dirty="0">
                <a:latin typeface="Consolas" panose="020B0609020204030204" pitchFamily="49" charset="0"/>
              </a:rPr>
              <a:t>( </a:t>
            </a:r>
            <a:r>
              <a:rPr lang="en-US" sz="1600" dirty="0" err="1">
                <a:latin typeface="Consolas" panose="020B0609020204030204" pitchFamily="49" charset="0"/>
              </a:rPr>
              <a:t>int</a:t>
            </a:r>
            <a:r>
              <a:rPr lang="en-US" sz="1600" dirty="0">
                <a:latin typeface="Consolas" panose="020B0609020204030204" pitchFamily="49" charset="0"/>
              </a:rPr>
              <a:t> m, </a:t>
            </a:r>
            <a:r>
              <a:rPr lang="en-US" sz="1600" dirty="0" err="1">
                <a:latin typeface="Consolas" panose="020B0609020204030204" pitchFamily="49" charset="0"/>
              </a:rPr>
              <a:t>int</a:t>
            </a:r>
            <a:r>
              <a:rPr lang="en-US" sz="1600" dirty="0">
                <a:latin typeface="Consolas" panose="020B0609020204030204" pitchFamily="49" charset="0"/>
              </a:rPr>
              <a:t> n ) {</a:t>
            </a:r>
          </a:p>
          <a:p>
            <a:pPr indent="-114300"/>
            <a:r>
              <a:rPr lang="en-US" sz="1600" dirty="0" smtClean="0">
                <a:latin typeface="Consolas" panose="020B0609020204030204" pitchFamily="49" charset="0"/>
              </a:rPr>
              <a:t>    if </a:t>
            </a:r>
            <a:r>
              <a:rPr lang="en-US" sz="1600" dirty="0">
                <a:latin typeface="Consolas" panose="020B0609020204030204" pitchFamily="49" charset="0"/>
              </a:rPr>
              <a:t>( m == 0 ) {</a:t>
            </a:r>
          </a:p>
          <a:p>
            <a:pPr indent="-114300"/>
            <a:r>
              <a:rPr lang="en-US" sz="1600" dirty="0" smtClean="0">
                <a:latin typeface="Consolas" panose="020B0609020204030204" pitchFamily="49" charset="0"/>
              </a:rPr>
              <a:t>        return </a:t>
            </a:r>
            <a:r>
              <a:rPr lang="en-US" sz="1600" dirty="0">
                <a:latin typeface="Consolas" panose="020B0609020204030204" pitchFamily="49" charset="0"/>
              </a:rPr>
              <a:t>n;</a:t>
            </a:r>
          </a:p>
          <a:p>
            <a:pPr indent="-114300"/>
            <a:r>
              <a:rPr lang="en-US" sz="1600" dirty="0" smtClean="0">
                <a:latin typeface="Consolas" panose="020B0609020204030204" pitchFamily="49" charset="0"/>
              </a:rPr>
              <a:t>    } </a:t>
            </a:r>
            <a:r>
              <a:rPr lang="en-US" sz="1600" dirty="0">
                <a:latin typeface="Consolas" panose="020B0609020204030204" pitchFamily="49" charset="0"/>
              </a:rPr>
              <a:t>else if ( n == 0 ) {</a:t>
            </a:r>
          </a:p>
          <a:p>
            <a:pPr indent="-114300"/>
            <a:r>
              <a:rPr lang="en-US" sz="1600" dirty="0" smtClean="0">
                <a:latin typeface="Consolas" panose="020B0609020204030204" pitchFamily="49" charset="0"/>
              </a:rPr>
              <a:t>        return </a:t>
            </a:r>
            <a:r>
              <a:rPr lang="en-US" sz="1600" dirty="0">
                <a:latin typeface="Consolas" panose="020B0609020204030204" pitchFamily="49" charset="0"/>
              </a:rPr>
              <a:t>m;</a:t>
            </a:r>
          </a:p>
          <a:p>
            <a:pPr indent="-114300"/>
            <a:r>
              <a:rPr lang="en-US" sz="1600" dirty="0" smtClean="0">
                <a:latin typeface="Consolas" panose="020B0609020204030204" pitchFamily="49" charset="0"/>
              </a:rPr>
              <a:t>    }</a:t>
            </a:r>
            <a:endParaRPr lang="en-US" sz="1600" dirty="0">
              <a:latin typeface="Consolas" panose="020B0609020204030204" pitchFamily="49" charset="0"/>
            </a:endParaRPr>
          </a:p>
          <a:p>
            <a:pPr indent="-114300"/>
            <a:endParaRPr lang="en-US" sz="1600" dirty="0">
              <a:latin typeface="Consolas" panose="020B0609020204030204" pitchFamily="49" charset="0"/>
            </a:endParaRPr>
          </a:p>
          <a:p>
            <a:pPr indent="-114300"/>
            <a:r>
              <a:rPr lang="en-US" sz="1600" dirty="0" smtClean="0">
                <a:latin typeface="Consolas" panose="020B0609020204030204" pitchFamily="49" charset="0"/>
              </a:rPr>
              <a:t>    while </a:t>
            </a:r>
            <a:r>
              <a:rPr lang="en-US" sz="1600" dirty="0">
                <a:latin typeface="Consolas" panose="020B0609020204030204" pitchFamily="49" charset="0"/>
              </a:rPr>
              <a:t>( n != 0 ) </a:t>
            </a:r>
            <a:r>
              <a:rPr lang="en-US" sz="1600" dirty="0" smtClean="0">
                <a:latin typeface="Consolas" panose="020B0609020204030204" pitchFamily="49" charset="0"/>
              </a:rPr>
              <a:t>{</a:t>
            </a:r>
          </a:p>
          <a:p>
            <a:pPr indent="-114300"/>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a:latin typeface="Consolas" panose="020B0609020204030204" pitchFamily="49" charset="0"/>
              </a:rPr>
              <a:t>r{ </a:t>
            </a:r>
            <a:r>
              <a:rPr lang="en-US" sz="1600" dirty="0" err="1">
                <a:latin typeface="Consolas" panose="020B0609020204030204" pitchFamily="49" charset="0"/>
              </a:rPr>
              <a:t>m%n</a:t>
            </a:r>
            <a:r>
              <a:rPr lang="en-US" sz="1600" dirty="0">
                <a:latin typeface="Consolas" panose="020B0609020204030204" pitchFamily="49" charset="0"/>
              </a:rPr>
              <a:t> };</a:t>
            </a:r>
          </a:p>
          <a:p>
            <a:pPr indent="-114300"/>
            <a:r>
              <a:rPr lang="en-US" sz="1600" dirty="0" smtClean="0">
                <a:latin typeface="Consolas" panose="020B0609020204030204" pitchFamily="49" charset="0"/>
              </a:rPr>
              <a:t>        m </a:t>
            </a:r>
            <a:r>
              <a:rPr lang="en-US" sz="1600" dirty="0">
                <a:latin typeface="Consolas" panose="020B0609020204030204" pitchFamily="49" charset="0"/>
              </a:rPr>
              <a:t>= n;</a:t>
            </a:r>
          </a:p>
          <a:p>
            <a:pPr indent="-114300"/>
            <a:r>
              <a:rPr lang="en-US" sz="1600" dirty="0" smtClean="0">
                <a:latin typeface="Consolas" panose="020B0609020204030204" pitchFamily="49" charset="0"/>
              </a:rPr>
              <a:t>        n </a:t>
            </a:r>
            <a:r>
              <a:rPr lang="en-US" sz="1600" dirty="0">
                <a:latin typeface="Consolas" panose="020B0609020204030204" pitchFamily="49" charset="0"/>
              </a:rPr>
              <a:t>= r;</a:t>
            </a:r>
          </a:p>
          <a:p>
            <a:pPr indent="-114300"/>
            <a:r>
              <a:rPr lang="en-US" sz="1600" dirty="0" smtClean="0">
                <a:latin typeface="Consolas" panose="020B0609020204030204" pitchFamily="49" charset="0"/>
              </a:rPr>
              <a:t>    }</a:t>
            </a:r>
            <a:endParaRPr lang="en-US" sz="1600" dirty="0">
              <a:latin typeface="Consolas" panose="020B0609020204030204" pitchFamily="49" charset="0"/>
            </a:endParaRPr>
          </a:p>
          <a:p>
            <a:pPr indent="-114300"/>
            <a:endParaRPr lang="en-US" sz="1600" dirty="0">
              <a:latin typeface="Consolas" panose="020B0609020204030204" pitchFamily="49" charset="0"/>
            </a:endParaRPr>
          </a:p>
          <a:p>
            <a:pPr indent="-114300"/>
            <a:r>
              <a:rPr lang="en-US" sz="1600" dirty="0" smtClean="0">
                <a:latin typeface="Consolas" panose="020B0609020204030204" pitchFamily="49" charset="0"/>
              </a:rPr>
              <a:t>    return </a:t>
            </a:r>
            <a:r>
              <a:rPr lang="en-US" sz="1600" dirty="0">
                <a:latin typeface="Consolas" panose="020B0609020204030204" pitchFamily="49" charset="0"/>
              </a:rPr>
              <a:t>m;</a:t>
            </a:r>
          </a:p>
          <a:p>
            <a:pPr indent="-114300"/>
            <a:r>
              <a:rPr lang="en-US" sz="1600" dirty="0">
                <a:latin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70807894"/>
      </p:ext>
    </p:extLst>
  </p:cSld>
  <p:clrMapOvr>
    <a:masterClrMapping/>
  </p:clrMapOvr>
  <mc:AlternateContent xmlns:mc="http://schemas.openxmlformats.org/markup-compatibility/2006" xmlns:p14="http://schemas.microsoft.com/office/powerpoint/2010/main">
    <mc:Choice Requires="p14">
      <p:transition spd="slow" p14:dur="2000" advTm="22167"/>
    </mc:Choice>
    <mc:Fallback xmlns="">
      <p:transition spd="slow" advTm="2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p:txBody>
          <a:bodyPr/>
          <a:lstStyle/>
          <a:p>
            <a:r>
              <a:rPr lang="en-US" dirty="0" smtClean="0"/>
              <a:t>In Eclipse (or whichever </a:t>
            </a:r>
            <a:r>
              <a:rPr lang="en-US" cap="small" dirty="0" smtClean="0"/>
              <a:t>ide</a:t>
            </a:r>
            <a:r>
              <a:rPr lang="en-US" dirty="0" smtClean="0"/>
              <a:t> you are using),</a:t>
            </a:r>
          </a:p>
          <a:p>
            <a:pPr marL="0" indent="0">
              <a:buNone/>
            </a:pPr>
            <a:r>
              <a:rPr lang="en-US" dirty="0"/>
              <a:t>	</a:t>
            </a:r>
            <a:r>
              <a:rPr lang="en-US" dirty="0" smtClean="0"/>
              <a:t>you can execute this code in </a:t>
            </a:r>
            <a:r>
              <a:rPr lang="en-US" i="1" dirty="0" smtClean="0"/>
              <a:t>debug mode</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r>
              <a:rPr lang="en-US" dirty="0" smtClean="0"/>
              <a:t>Why “bugs”?</a:t>
            </a:r>
          </a:p>
          <a:p>
            <a:pPr lvl="1"/>
            <a:r>
              <a:rPr lang="en-US" dirty="0" smtClean="0"/>
              <a:t>The term was used to describe technical issues since the mid 1800s</a:t>
            </a:r>
          </a:p>
          <a:p>
            <a:pPr lvl="1"/>
            <a:r>
              <a:rPr lang="en-US" dirty="0" smtClean="0"/>
              <a:t>On September 9</a:t>
            </a:r>
            <a:r>
              <a:rPr lang="en-US" baseline="30000" dirty="0" smtClean="0"/>
              <a:t>th</a:t>
            </a:r>
            <a:r>
              <a:rPr lang="en-US" dirty="0" smtClean="0"/>
              <a:t>, 1947, operators found an actual bug (a moth) in a computer, and labeled it as “</a:t>
            </a:r>
            <a:r>
              <a:rPr lang="en-CA" dirty="0"/>
              <a:t>first actual case of bug being </a:t>
            </a:r>
            <a:r>
              <a:rPr lang="en-CA" dirty="0" smtClean="0"/>
              <a:t>found”</a:t>
            </a:r>
          </a:p>
          <a:p>
            <a:pPr lvl="1"/>
            <a:r>
              <a:rPr lang="en-US" dirty="0" err="1" smtClean="0"/>
              <a:t>RAdm</a:t>
            </a:r>
            <a:r>
              <a:rPr lang="en-US" dirty="0" smtClean="0"/>
              <a:t>. Grace Hopper popularized the use of “bugs” and “debugging” in computer hardware and software development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420888"/>
            <a:ext cx="33718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31106089"/>
      </p:ext>
    </p:extLst>
  </p:cSld>
  <p:clrMapOvr>
    <a:masterClrMapping/>
  </p:clrMapOvr>
  <mc:AlternateContent xmlns:mc="http://schemas.openxmlformats.org/markup-compatibility/2006" xmlns:p14="http://schemas.microsoft.com/office/powerpoint/2010/main">
    <mc:Choice Requires="p14">
      <p:transition spd="slow" p14:dur="2000" advTm="76820"/>
    </mc:Choice>
    <mc:Fallback xmlns="">
      <p:transition spd="slow" advTm="7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When you </a:t>
            </a:r>
            <a:r>
              <a:rPr lang="en-US" i="1" dirty="0" smtClean="0"/>
              <a:t>debug</a:t>
            </a:r>
            <a:r>
              <a:rPr lang="en-US" dirty="0" smtClean="0"/>
              <a:t> your program, you are asked:</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r>
              <a:rPr lang="en-US" dirty="0" smtClean="0"/>
              <a:t>Please do switch</a:t>
            </a:r>
            <a:endParaRPr lang="en-US" sz="13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CA" sz="1400" dirty="0">
              <a:latin typeface="Consolas" panose="020B0609020204030204" pitchFamily="49"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2132856"/>
            <a:ext cx="4933950" cy="2095500"/>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779554"/>
      </p:ext>
    </p:extLst>
  </p:cSld>
  <p:clrMapOvr>
    <a:masterClrMapping/>
  </p:clrMapOvr>
  <mc:AlternateContent xmlns:mc="http://schemas.openxmlformats.org/markup-compatibility/2006" xmlns:p14="http://schemas.microsoft.com/office/powerpoint/2010/main">
    <mc:Choice Requires="p14">
      <p:transition spd="slow" p14:dur="2000" advTm="33716"/>
    </mc:Choice>
    <mc:Fallback xmlns="">
      <p:transition spd="slow" advTm="3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For C/C++ development, Eclipse offers two primary perspectives:</a:t>
            </a:r>
          </a:p>
          <a:p>
            <a:pPr lvl="1"/>
            <a:r>
              <a:rPr lang="en-US" dirty="0" smtClean="0"/>
              <a:t>C/C++</a:t>
            </a:r>
          </a:p>
          <a:p>
            <a:pPr lvl="1"/>
            <a:r>
              <a:rPr lang="en-US" dirty="0" smtClean="0"/>
              <a:t>Debug</a:t>
            </a:r>
          </a:p>
          <a:p>
            <a:pPr marL="0" indent="0">
              <a:buNone/>
            </a:pPr>
            <a:endParaRPr lang="en-US" dirty="0" smtClean="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2708920"/>
            <a:ext cx="4532015" cy="2385271"/>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123728" y="2564904"/>
            <a:ext cx="288032" cy="3024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276128" y="5095575"/>
            <a:ext cx="496016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5580112" y="4221088"/>
            <a:ext cx="1656184" cy="11521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41315434"/>
      </p:ext>
    </p:extLst>
  </p:cSld>
  <p:clrMapOvr>
    <a:masterClrMapping/>
  </p:clrMapOvr>
  <mc:AlternateContent xmlns:mc="http://schemas.openxmlformats.org/markup-compatibility/2006" xmlns:p14="http://schemas.microsoft.com/office/powerpoint/2010/main">
    <mc:Choice Requires="p14">
      <p:transition spd="slow" p14:dur="2000" advTm="33662"/>
    </mc:Choice>
    <mc:Fallback xmlns="">
      <p:transition spd="slow" advTm="3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the debugger</a:t>
            </a:r>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268760"/>
            <a:ext cx="6007001" cy="5169205"/>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4860032" y="2348880"/>
            <a:ext cx="2232248" cy="11521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860032" y="3573016"/>
            <a:ext cx="3708066" cy="923330"/>
          </a:xfrm>
          <a:prstGeom prst="rect">
            <a:avLst/>
          </a:prstGeom>
          <a:solidFill>
            <a:schemeClr val="bg1"/>
          </a:solidFill>
          <a:effectLst>
            <a:softEdge rad="63500"/>
          </a:effectLst>
        </p:spPr>
        <p:txBody>
          <a:bodyPr wrap="none" rtlCol="0">
            <a:spAutoFit/>
          </a:bodyPr>
          <a:lstStyle/>
          <a:p>
            <a:r>
              <a:rPr lang="en-US" dirty="0" smtClean="0">
                <a:solidFill>
                  <a:srgbClr val="FF0000"/>
                </a:solidFill>
                <a:latin typeface="Georgia" panose="02040502050405020303" pitchFamily="18" charset="0"/>
              </a:rPr>
              <a:t>All local variables and parameters,</a:t>
            </a:r>
          </a:p>
          <a:p>
            <a:r>
              <a:rPr lang="en-US" dirty="0" smtClean="0">
                <a:solidFill>
                  <a:srgbClr val="FF0000"/>
                </a:solidFill>
                <a:latin typeface="Georgia" panose="02040502050405020303" pitchFamily="18" charset="0"/>
              </a:rPr>
              <a:t>their types, and their values of the</a:t>
            </a:r>
          </a:p>
          <a:p>
            <a:r>
              <a:rPr lang="en-US" dirty="0" smtClean="0">
                <a:solidFill>
                  <a:srgbClr val="FF0000"/>
                </a:solidFill>
                <a:latin typeface="Georgia" panose="02040502050405020303" pitchFamily="18" charset="0"/>
              </a:rPr>
              <a:t>currently executing function</a:t>
            </a:r>
            <a:endParaRPr lang="en-CA" dirty="0">
              <a:solidFill>
                <a:srgbClr val="FF0000"/>
              </a:solidFill>
              <a:latin typeface="Georgia" panose="02040502050405020303" pitchFamily="18" charset="0"/>
            </a:endParaRPr>
          </a:p>
        </p:txBody>
      </p:sp>
      <p:sp>
        <p:nvSpPr>
          <p:cNvPr id="14" name="Rectangle 13"/>
          <p:cNvSpPr/>
          <p:nvPr/>
        </p:nvSpPr>
        <p:spPr>
          <a:xfrm>
            <a:off x="1260361" y="692696"/>
            <a:ext cx="288032" cy="597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1445212" y="3100133"/>
            <a:ext cx="2592288"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11560" y="3707740"/>
            <a:ext cx="3735318" cy="369332"/>
          </a:xfrm>
          <a:prstGeom prst="rect">
            <a:avLst/>
          </a:prstGeom>
          <a:noFill/>
        </p:spPr>
        <p:txBody>
          <a:bodyPr wrap="none" rtlCol="0">
            <a:spAutoFit/>
          </a:bodyPr>
          <a:lstStyle/>
          <a:p>
            <a:r>
              <a:rPr lang="en-US" dirty="0" smtClean="0">
                <a:solidFill>
                  <a:srgbClr val="FF0000"/>
                </a:solidFill>
                <a:latin typeface="Georgia" panose="02040502050405020303" pitchFamily="18" charset="0"/>
              </a:rPr>
              <a:t>The statement to be executed next.</a:t>
            </a:r>
            <a:endParaRPr lang="en-CA" dirty="0">
              <a:solidFill>
                <a:srgbClr val="FF0000"/>
              </a:solidFill>
              <a:latin typeface="Georgia" panose="02040502050405020303" pitchFamily="18" charset="0"/>
            </a:endParaRPr>
          </a:p>
        </p:txBody>
      </p:sp>
      <p:sp>
        <p:nvSpPr>
          <p:cNvPr id="16" name="Rectangle 15"/>
          <p:cNvSpPr/>
          <p:nvPr/>
        </p:nvSpPr>
        <p:spPr>
          <a:xfrm>
            <a:off x="1402370" y="6442216"/>
            <a:ext cx="6626014"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42129657"/>
      </p:ext>
    </p:extLst>
  </p:cSld>
  <p:clrMapOvr>
    <a:masterClrMapping/>
  </p:clrMapOvr>
  <mc:AlternateContent xmlns:mc="http://schemas.openxmlformats.org/markup-compatibility/2006" xmlns:p14="http://schemas.microsoft.com/office/powerpoint/2010/main">
    <mc:Choice Requires="p14">
      <p:transition spd="slow" p14:dur="2000" advTm="77215"/>
    </mc:Choice>
    <mc:Fallback xmlns="">
      <p:transition spd="slow" advTm="7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10" grpId="0" animBg="1"/>
      <p:bldP spid="10" grpId="1" animBg="1"/>
      <p:bldP spid="5" grpId="0" animBg="1"/>
      <p:bldP spid="5" grpId="1" animBg="1"/>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0.9|22.6"/>
</p:tagLst>
</file>

<file path=ppt/tags/tag10.xml><?xml version="1.0" encoding="utf-8"?>
<p:tagLst xmlns:a="http://schemas.openxmlformats.org/drawingml/2006/main" xmlns:r="http://schemas.openxmlformats.org/officeDocument/2006/relationships" xmlns:p="http://schemas.openxmlformats.org/presentationml/2006/main">
  <p:tag name="TIMING" val="|6.8|3.7|13.3"/>
</p:tagLst>
</file>

<file path=ppt/tags/tag11.xml><?xml version="1.0" encoding="utf-8"?>
<p:tagLst xmlns:a="http://schemas.openxmlformats.org/drawingml/2006/main" xmlns:r="http://schemas.openxmlformats.org/officeDocument/2006/relationships" xmlns:p="http://schemas.openxmlformats.org/presentationml/2006/main">
  <p:tag name="TIMING" val="|6.9|12.7"/>
</p:tagLst>
</file>

<file path=ppt/tags/tag12.xml><?xml version="1.0" encoding="utf-8"?>
<p:tagLst xmlns:a="http://schemas.openxmlformats.org/drawingml/2006/main" xmlns:r="http://schemas.openxmlformats.org/officeDocument/2006/relationships" xmlns:p="http://schemas.openxmlformats.org/presentationml/2006/main">
  <p:tag name="TIMING" val="|5.4|7.4|3.3|6"/>
</p:tagLst>
</file>

<file path=ppt/tags/tag13.xml><?xml version="1.0" encoding="utf-8"?>
<p:tagLst xmlns:a="http://schemas.openxmlformats.org/drawingml/2006/main" xmlns:r="http://schemas.openxmlformats.org/officeDocument/2006/relationships" xmlns:p="http://schemas.openxmlformats.org/presentationml/2006/main">
  <p:tag name="TIMING" val="|5.3|5.3|16.7|17.5|8.3"/>
</p:tagLst>
</file>

<file path=ppt/tags/tag14.xml><?xml version="1.0" encoding="utf-8"?>
<p:tagLst xmlns:a="http://schemas.openxmlformats.org/drawingml/2006/main" xmlns:r="http://schemas.openxmlformats.org/officeDocument/2006/relationships" xmlns:p="http://schemas.openxmlformats.org/presentationml/2006/main">
  <p:tag name="TIMING" val="|5.3|5.3|16.7|17.5|8.3"/>
</p:tagLst>
</file>

<file path=ppt/tags/tag15.xml><?xml version="1.0" encoding="utf-8"?>
<p:tagLst xmlns:a="http://schemas.openxmlformats.org/drawingml/2006/main" xmlns:r="http://schemas.openxmlformats.org/officeDocument/2006/relationships" xmlns:p="http://schemas.openxmlformats.org/presentationml/2006/main">
  <p:tag name="TIMING" val="|5.3|5.3|16.7|17.5|8.3"/>
</p:tagLst>
</file>

<file path=ppt/tags/tag16.xml><?xml version="1.0" encoding="utf-8"?>
<p:tagLst xmlns:a="http://schemas.openxmlformats.org/drawingml/2006/main" xmlns:r="http://schemas.openxmlformats.org/officeDocument/2006/relationships" xmlns:p="http://schemas.openxmlformats.org/presentationml/2006/main">
  <p:tag name="TIMING" val="|5.3|5.3|16.7|17.5|8.3"/>
</p:tagLst>
</file>

<file path=ppt/tags/tag17.xml><?xml version="1.0" encoding="utf-8"?>
<p:tagLst xmlns:a="http://schemas.openxmlformats.org/drawingml/2006/main" xmlns:r="http://schemas.openxmlformats.org/officeDocument/2006/relationships" xmlns:p="http://schemas.openxmlformats.org/presentationml/2006/main">
  <p:tag name="TIMING" val="|5.3|5.3|16.7|17.5|8.3"/>
</p:tagLst>
</file>

<file path=ppt/tags/tag18.xml><?xml version="1.0" encoding="utf-8"?>
<p:tagLst xmlns:a="http://schemas.openxmlformats.org/drawingml/2006/main" xmlns:r="http://schemas.openxmlformats.org/officeDocument/2006/relationships" xmlns:p="http://schemas.openxmlformats.org/presentationml/2006/main">
  <p:tag name="TIMING" val="|5.3|5.3|16.7|17.5|8.3"/>
</p:tagLst>
</file>

<file path=ppt/tags/tag19.xml><?xml version="1.0" encoding="utf-8"?>
<p:tagLst xmlns:a="http://schemas.openxmlformats.org/drawingml/2006/main" xmlns:r="http://schemas.openxmlformats.org/officeDocument/2006/relationships" xmlns:p="http://schemas.openxmlformats.org/presentationml/2006/main">
  <p:tag name="TIMING" val="|5.3|5.3|16.7|17.5|8.3"/>
</p:tagLst>
</file>

<file path=ppt/tags/tag2.xml><?xml version="1.0" encoding="utf-8"?>
<p:tagLst xmlns:a="http://schemas.openxmlformats.org/drawingml/2006/main" xmlns:r="http://schemas.openxmlformats.org/officeDocument/2006/relationships" xmlns:p="http://schemas.openxmlformats.org/presentationml/2006/main">
  <p:tag name="TIMING" val="|13.7|7.8|20.1"/>
</p:tagLst>
</file>

<file path=ppt/tags/tag20.xml><?xml version="1.0" encoding="utf-8"?>
<p:tagLst xmlns:a="http://schemas.openxmlformats.org/drawingml/2006/main" xmlns:r="http://schemas.openxmlformats.org/officeDocument/2006/relationships" xmlns:p="http://schemas.openxmlformats.org/presentationml/2006/main">
  <p:tag name="TIMING" val="|10|11.1|7.6|6.5|19.6|38.7"/>
</p:tagLst>
</file>

<file path=ppt/tags/tag21.xml><?xml version="1.0" encoding="utf-8"?>
<p:tagLst xmlns:a="http://schemas.openxmlformats.org/drawingml/2006/main" xmlns:r="http://schemas.openxmlformats.org/officeDocument/2006/relationships" xmlns:p="http://schemas.openxmlformats.org/presentationml/2006/main">
  <p:tag name="TIMING" val="|14|20|12.9|24.2|3.7"/>
</p:tagLst>
</file>

<file path=ppt/tags/tag22.xml><?xml version="1.0" encoding="utf-8"?>
<p:tagLst xmlns:a="http://schemas.openxmlformats.org/drawingml/2006/main" xmlns:r="http://schemas.openxmlformats.org/officeDocument/2006/relationships" xmlns:p="http://schemas.openxmlformats.org/presentationml/2006/main">
  <p:tag name="TIMING" val="|20.7|2.2|12.4"/>
</p:tagLst>
</file>

<file path=ppt/tags/tag23.xml><?xml version="1.0" encoding="utf-8"?>
<p:tagLst xmlns:a="http://schemas.openxmlformats.org/drawingml/2006/main" xmlns:r="http://schemas.openxmlformats.org/officeDocument/2006/relationships" xmlns:p="http://schemas.openxmlformats.org/presentationml/2006/main">
  <p:tag name="TIMING" val="|12.2|16.7|12.5|14.7|14.7"/>
</p:tagLst>
</file>

<file path=ppt/tags/tag3.xml><?xml version="1.0" encoding="utf-8"?>
<p:tagLst xmlns:a="http://schemas.openxmlformats.org/drawingml/2006/main" xmlns:r="http://schemas.openxmlformats.org/officeDocument/2006/relationships" xmlns:p="http://schemas.openxmlformats.org/presentationml/2006/main">
  <p:tag name="TIMING" val="|21.5|1.8|12.4|27.2"/>
</p:tagLst>
</file>

<file path=ppt/tags/tag4.xml><?xml version="1.0" encoding="utf-8"?>
<p:tagLst xmlns:a="http://schemas.openxmlformats.org/drawingml/2006/main" xmlns:r="http://schemas.openxmlformats.org/officeDocument/2006/relationships" xmlns:p="http://schemas.openxmlformats.org/presentationml/2006/main">
  <p:tag name="TIMING" val="|27.1"/>
</p:tagLst>
</file>

<file path=ppt/tags/tag5.xml><?xml version="1.0" encoding="utf-8"?>
<p:tagLst xmlns:a="http://schemas.openxmlformats.org/drawingml/2006/main" xmlns:r="http://schemas.openxmlformats.org/officeDocument/2006/relationships" xmlns:p="http://schemas.openxmlformats.org/presentationml/2006/main">
  <p:tag name="TIMING" val="|13.7|7.8|20.1"/>
</p:tagLst>
</file>

<file path=ppt/tags/tag6.xml><?xml version="1.0" encoding="utf-8"?>
<p:tagLst xmlns:a="http://schemas.openxmlformats.org/drawingml/2006/main" xmlns:r="http://schemas.openxmlformats.org/officeDocument/2006/relationships" xmlns:p="http://schemas.openxmlformats.org/presentationml/2006/main">
  <p:tag name="TIMING" val="|15.1|26.4"/>
</p:tagLst>
</file>

<file path=ppt/tags/tag7.xml><?xml version="1.0" encoding="utf-8"?>
<p:tagLst xmlns:a="http://schemas.openxmlformats.org/drawingml/2006/main" xmlns:r="http://schemas.openxmlformats.org/officeDocument/2006/relationships" xmlns:p="http://schemas.openxmlformats.org/presentationml/2006/main">
  <p:tag name="TIMING" val="|5.7|5.5"/>
</p:tagLst>
</file>

<file path=ppt/tags/tag8.xml><?xml version="1.0" encoding="utf-8"?>
<p:tagLst xmlns:a="http://schemas.openxmlformats.org/drawingml/2006/main" xmlns:r="http://schemas.openxmlformats.org/officeDocument/2006/relationships" xmlns:p="http://schemas.openxmlformats.org/presentationml/2006/main">
  <p:tag name="TIMING" val="|8.2|9.6|7.8"/>
</p:tagLst>
</file>

<file path=ppt/tags/tag9.xml><?xml version="1.0" encoding="utf-8"?>
<p:tagLst xmlns:a="http://schemas.openxmlformats.org/drawingml/2006/main" xmlns:r="http://schemas.openxmlformats.org/officeDocument/2006/relationships" xmlns:p="http://schemas.openxmlformats.org/presentationml/2006/main">
  <p:tag name="TIMING" val="|8.3|8.8|13.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99132</TotalTime>
  <Words>809</Words>
  <Application>Microsoft Office PowerPoint</Application>
  <PresentationFormat>On-screen Show (4:3)</PresentationFormat>
  <Paragraphs>174</Paragraphs>
  <Slides>33</Slides>
  <Notes>1</Notes>
  <HiddenSlides>0</HiddenSlides>
  <MMClips>33</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Custom Design</vt:lpstr>
      <vt:lpstr>Debugging</vt:lpstr>
      <vt:lpstr>Outline</vt:lpstr>
      <vt:lpstr>Outline</vt:lpstr>
      <vt:lpstr>Purpose of debugging</vt:lpstr>
      <vt:lpstr>Logging with high-low</vt:lpstr>
      <vt:lpstr>Logging with high-low</vt:lpstr>
      <vt:lpstr>Logging with high-low</vt:lpstr>
      <vt:lpstr>Logging with high-low</vt:lpstr>
      <vt:lpstr>Starting the debugger</vt:lpstr>
      <vt:lpstr>Relevant controls</vt:lpstr>
      <vt:lpstr>Logging with high-low</vt:lpstr>
      <vt:lpstr>Step Into</vt:lpstr>
      <vt:lpstr>Step Over</vt:lpstr>
      <vt:lpstr>Step Return</vt:lpstr>
      <vt:lpstr>Stepping through code</vt:lpstr>
      <vt:lpstr>Stepping through code</vt:lpstr>
      <vt:lpstr>Stepping through code</vt:lpstr>
      <vt:lpstr>Stepping through code</vt:lpstr>
      <vt:lpstr>Stepping through code</vt:lpstr>
      <vt:lpstr>Stepping through code</vt:lpstr>
      <vt:lpstr>Stepping through code</vt:lpstr>
      <vt:lpstr>Stepping through code</vt:lpstr>
      <vt:lpstr>Stepping through code</vt:lpstr>
      <vt:lpstr>Stepping through code</vt:lpstr>
      <vt:lpstr>Breakpoints</vt:lpstr>
      <vt:lpstr>Breakpoints</vt:lpstr>
      <vt:lpstr>Starting the debugger</vt:lpstr>
      <vt:lpstr>Using the debugger</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1702</cp:revision>
  <dcterms:created xsi:type="dcterms:W3CDTF">2009-09-11T23:00:44Z</dcterms:created>
  <dcterms:modified xsi:type="dcterms:W3CDTF">2020-09-30T14:35:49Z</dcterms:modified>
</cp:coreProperties>
</file>